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latin typeface="Arial"/>
              </a:rPr>
              <a:t>Cliquez pour déplacer la diapo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fr-FR" sz="2000" spc="-1" strike="noStrike">
                <a:latin typeface="Arial"/>
              </a:rPr>
              <a:t>Cliquez pour modifier le format des notes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fr-FR" sz="1400" spc="-1" strike="noStrike">
                <a:latin typeface="Times New Roman"/>
              </a:rPr>
              <a:t>&lt;en-tête&gt;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fr-FR" sz="1400" spc="-1" strike="noStrike">
                <a:latin typeface="Times New Roman"/>
              </a:rPr>
              <a:t>&lt;date/heure&gt;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fr-FR" sz="1400" spc="-1" strike="noStrike">
                <a:latin typeface="Times New Roman"/>
              </a:defRPr>
            </a:lvl1pPr>
          </a:lstStyle>
          <a:p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77" name="PlaceHolder 6"/>
          <p:cNvSpPr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8836B523-429C-4D7B-8602-B4C84374B697}" type="slidenum">
              <a:rPr b="0" lang="fr-FR" sz="1400" spc="-1" strike="noStrike">
                <a:latin typeface="Times New Roman"/>
              </a:rPr>
              <a:t>&lt;numéro&gt;</a:t>
            </a:fld>
            <a:endParaRPr b="0" lang="fr-F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fr-FR" sz="200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fr-FR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0A99144-B783-45D5-A7BD-C04C38522D71}" type="slidenum">
              <a:rPr b="0" lang="fr-FR" sz="1200" spc="-1" strike="noStrike">
                <a:latin typeface="Times New Roman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653806-5034-4AD3-B398-417C4100C58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B8DD17-AC9B-460A-B14A-9BA859E96F2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FA445E-D7BE-460D-809D-72B49DD1615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70CD6E-9348-4586-9760-75251F809FF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4BADFA7-ACCF-4A7B-B10C-3A3FFC27BDF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B3A6DB7-29B5-4546-AC97-37063BC07DC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91CEA95-8EA6-48BB-A014-3C1E033B66F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7183120-D050-4B7E-809A-7A1C5244966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BF3C0DD-668C-458D-9E0B-160EB65681A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2A6518E-29D0-48FC-A37E-AE8DE4B7DC0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1C5F87F-BB59-41AC-A226-8792FB1FE38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0C0B0F-8551-4CD9-8B91-4D4AB47E72F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8357973-0E01-4A3F-B44E-45D5838516A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E29E988-655B-4C20-97C7-6F0EF27C4A8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05F5053-AFD2-45A1-B8D0-43AAC8AE1C0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52A18A6-04E2-4214-829D-2F81997C99A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7D65D36-8E47-4F97-A321-F214FA27990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EBF7346-5CA7-4487-999A-DF9039281D6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29BDA37-890E-4AF7-8AFE-D01518AC878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F9A0D24-02D6-4845-9C7C-1608AA91D9B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AB3BAA8-1383-436C-BAD1-2038A246938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5FE8B9D-02FB-40F8-9BF8-94A6782B612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26F857-F7F7-4D86-BBDA-1191CE2F5F5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20C2CF0-715F-4D47-935F-2466CF5DE3A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5E4179E-1F97-4520-9B99-33BD9914C68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0A7CF6D-09F4-4A1B-95BA-4DBC62839D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79A8721-9F95-4DE9-A3AF-DF1ABD71E82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F98668A-26A7-4CD2-9265-D4379C1A8D4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826065B-384A-4E50-B9F7-4A3B1F3DFC3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932E1C9-9CE1-4FD5-A66A-EE600061EF7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0ED8EC-00BD-4F08-9A51-FB4639DFD7B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C3B879-45A7-43B4-8E5C-F4DE31EE237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019E9B-92BF-4E67-8E27-BB9FEA6BFE3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3100BE-D5F4-4E65-A137-47257A58029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430DA3-37F8-4671-A5CF-2495D58D6FB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CD8058-AC7F-49F6-B0DB-7159C441B80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e 7"/>
          <p:cNvGrpSpPr/>
          <p:nvPr/>
        </p:nvGrpSpPr>
        <p:grpSpPr>
          <a:xfrm>
            <a:off x="0" y="0"/>
            <a:ext cx="12191040" cy="6856920"/>
            <a:chOff x="0" y="0"/>
            <a:chExt cx="12191040" cy="6856920"/>
          </a:xfrm>
        </p:grpSpPr>
        <p:sp>
          <p:nvSpPr>
            <p:cNvPr id="1" name="Rectangle 6"/>
            <p:cNvSpPr/>
            <p:nvPr/>
          </p:nvSpPr>
          <p:spPr>
            <a:xfrm>
              <a:off x="0" y="0"/>
              <a:ext cx="12191040" cy="685692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Ovale 12"/>
            <p:cNvSpPr/>
            <p:nvPr/>
          </p:nvSpPr>
          <p:spPr>
            <a:xfrm>
              <a:off x="0" y="2666880"/>
              <a:ext cx="4190040" cy="41900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Ovale 14"/>
            <p:cNvSpPr/>
            <p:nvPr/>
          </p:nvSpPr>
          <p:spPr>
            <a:xfrm>
              <a:off x="0" y="2895480"/>
              <a:ext cx="2361240" cy="23612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Ovale 17"/>
            <p:cNvSpPr/>
            <p:nvPr/>
          </p:nvSpPr>
          <p:spPr>
            <a:xfrm>
              <a:off x="8609040" y="5867280"/>
              <a:ext cx="989640" cy="9896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Ovale 15"/>
            <p:cNvSpPr/>
            <p:nvPr/>
          </p:nvSpPr>
          <p:spPr>
            <a:xfrm>
              <a:off x="8609040" y="1676520"/>
              <a:ext cx="2818440" cy="28184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Ovale 16"/>
            <p:cNvSpPr/>
            <p:nvPr/>
          </p:nvSpPr>
          <p:spPr>
            <a:xfrm>
              <a:off x="7999560" y="8640"/>
              <a:ext cx="1599120" cy="159912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Forme libre 5"/>
            <p:cNvSpPr/>
            <p:nvPr/>
          </p:nvSpPr>
          <p:spPr>
            <a:xfrm rot="21010200">
              <a:off x="8490960" y="1796760"/>
              <a:ext cx="3298320" cy="43992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Forme libre 5"/>
            <p:cNvSpPr/>
            <p:nvPr/>
          </p:nvSpPr>
          <p:spPr>
            <a:xfrm>
              <a:off x="459360" y="1866240"/>
              <a:ext cx="11276640" cy="453276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Forme libre 5"/>
            <p:cNvSpPr/>
            <p:nvPr/>
          </p:nvSpPr>
          <p:spPr>
            <a:xfrm>
              <a:off x="0" y="1440"/>
              <a:ext cx="12191040" cy="685548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Rectangle 20" hidden="1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e 6"/>
          <p:cNvGrpSpPr/>
          <p:nvPr/>
        </p:nvGrpSpPr>
        <p:grpSpPr>
          <a:xfrm>
            <a:off x="0" y="0"/>
            <a:ext cx="12191040" cy="6856920"/>
            <a:chOff x="0" y="0"/>
            <a:chExt cx="12191040" cy="6856920"/>
          </a:xfrm>
        </p:grpSpPr>
        <p:sp>
          <p:nvSpPr>
            <p:cNvPr id="12" name="Rectangle 8"/>
            <p:cNvSpPr/>
            <p:nvPr/>
          </p:nvSpPr>
          <p:spPr>
            <a:xfrm>
              <a:off x="0" y="0"/>
              <a:ext cx="12191040" cy="685692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Forme libre 5"/>
            <p:cNvSpPr/>
            <p:nvPr/>
          </p:nvSpPr>
          <p:spPr>
            <a:xfrm>
              <a:off x="0" y="1440"/>
              <a:ext cx="12191040" cy="685548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Rectangle 10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ftr" idx="1"/>
          </p:nvPr>
        </p:nvSpPr>
        <p:spPr>
          <a:xfrm rot="5400000">
            <a:off x="8952840" y="322776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sldNum" idx="2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lstStyle>
            <a:lvl1pPr algn="ctr">
              <a:lnSpc>
                <a:spcPct val="100000"/>
              </a:lnSpc>
              <a:buNone/>
              <a:defRPr b="0" lang="fr-FR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58151BA3-B1C5-4E06-8D03-10F602DDB4ED}" type="slidenum">
              <a:rPr b="0" lang="fr-FR" sz="2800" spc="-1" strike="noStrike">
                <a:solidFill>
                  <a:srgbClr val="ffffff"/>
                </a:solidFill>
                <a:latin typeface="Century Gothic"/>
              </a:rPr>
              <a:t>&lt;numéro&gt;</a:t>
            </a:fld>
            <a:endParaRPr b="0" lang="fr-FR" sz="2800" spc="-1" strike="noStrike"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dt" idx="3"/>
          </p:nvPr>
        </p:nvSpPr>
        <p:spPr>
          <a:xfrm rot="5400000">
            <a:off x="10159920" y="179208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defRPr b="0" lang="fr-FR" sz="1400" spc="-1" strike="noStrike">
                <a:latin typeface="Times New Roman"/>
              </a:defRPr>
            </a:lvl1pPr>
          </a:lstStyle>
          <a:p>
            <a:r>
              <a:rPr b="0" lang="fr-FR" sz="1400" spc="-1" strike="noStrike">
                <a:latin typeface="Times New Roman"/>
              </a:rPr>
              <a:t>&lt;date/heure&gt;</a:t>
            </a:r>
            <a:endParaRPr b="0" lang="fr-F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e 7"/>
          <p:cNvGrpSpPr/>
          <p:nvPr/>
        </p:nvGrpSpPr>
        <p:grpSpPr>
          <a:xfrm>
            <a:off x="0" y="0"/>
            <a:ext cx="12191040" cy="6856920"/>
            <a:chOff x="0" y="0"/>
            <a:chExt cx="12191040" cy="6856920"/>
          </a:xfrm>
        </p:grpSpPr>
        <p:sp>
          <p:nvSpPr>
            <p:cNvPr id="57" name="Rectangle 6"/>
            <p:cNvSpPr/>
            <p:nvPr/>
          </p:nvSpPr>
          <p:spPr>
            <a:xfrm>
              <a:off x="0" y="0"/>
              <a:ext cx="12191040" cy="685692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Ovale 12"/>
            <p:cNvSpPr/>
            <p:nvPr/>
          </p:nvSpPr>
          <p:spPr>
            <a:xfrm>
              <a:off x="0" y="2666880"/>
              <a:ext cx="4190040" cy="41900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Ovale 14"/>
            <p:cNvSpPr/>
            <p:nvPr/>
          </p:nvSpPr>
          <p:spPr>
            <a:xfrm>
              <a:off x="0" y="2895480"/>
              <a:ext cx="2361240" cy="23612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Ovale 17"/>
            <p:cNvSpPr/>
            <p:nvPr/>
          </p:nvSpPr>
          <p:spPr>
            <a:xfrm>
              <a:off x="8609040" y="5867280"/>
              <a:ext cx="989640" cy="9896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1" name="Ovale 15"/>
            <p:cNvSpPr/>
            <p:nvPr/>
          </p:nvSpPr>
          <p:spPr>
            <a:xfrm>
              <a:off x="8609040" y="1676520"/>
              <a:ext cx="2818440" cy="28184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2" name="Ovale 16"/>
            <p:cNvSpPr/>
            <p:nvPr/>
          </p:nvSpPr>
          <p:spPr>
            <a:xfrm>
              <a:off x="7999560" y="8640"/>
              <a:ext cx="1599120" cy="159912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3" name="Forme libre 5"/>
            <p:cNvSpPr/>
            <p:nvPr/>
          </p:nvSpPr>
          <p:spPr>
            <a:xfrm rot="21010200">
              <a:off x="8490960" y="1796760"/>
              <a:ext cx="3298320" cy="43992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Forme libre 5"/>
            <p:cNvSpPr/>
            <p:nvPr/>
          </p:nvSpPr>
          <p:spPr>
            <a:xfrm>
              <a:off x="459360" y="1866240"/>
              <a:ext cx="11276640" cy="453276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Forme libre 5"/>
            <p:cNvSpPr/>
            <p:nvPr/>
          </p:nvSpPr>
          <p:spPr>
            <a:xfrm>
              <a:off x="0" y="1440"/>
              <a:ext cx="12191040" cy="685548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" name="Rectangle 20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"/>
          <p:cNvSpPr>
            <a:spLocks noGrp="1"/>
          </p:cNvSpPr>
          <p:nvPr>
            <p:ph type="ftr" idx="4"/>
          </p:nvPr>
        </p:nvSpPr>
        <p:spPr>
          <a:xfrm>
            <a:off x="561240" y="639180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ldNum" idx="5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lstStyle>
            <a:lvl1pPr algn="ctr">
              <a:lnSpc>
                <a:spcPct val="100000"/>
              </a:lnSpc>
              <a:buNone/>
              <a:defRPr b="0" lang="fr-FR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D41410B8-90CB-4836-8653-C83494E992A7}" type="slidenum">
              <a:rPr b="0" lang="fr-FR" sz="2800" spc="-1" strike="noStrike">
                <a:solidFill>
                  <a:srgbClr val="ffffff"/>
                </a:solidFill>
                <a:latin typeface="Century Gothic"/>
              </a:rPr>
              <a:t>&lt;numéro&gt;</a:t>
            </a:fld>
            <a:endParaRPr b="0" lang="fr-FR" sz="2800" spc="-1" strike="noStrike">
              <a:latin typeface="Times New Roman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 idx="6"/>
          </p:nvPr>
        </p:nvSpPr>
        <p:spPr>
          <a:xfrm>
            <a:off x="10653120" y="639180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fr-FR" sz="1400" spc="-1" strike="noStrike">
                <a:latin typeface="Times New Roman"/>
              </a:defRPr>
            </a:lvl1pPr>
          </a:lstStyle>
          <a:p>
            <a:r>
              <a:rPr b="0" lang="fr-FR" sz="1400" spc="-1" strike="noStrike">
                <a:latin typeface="Times New Roman"/>
              </a:rPr>
              <a:t>&lt;date/heure&gt;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e 7"/>
          <p:cNvGrpSpPr/>
          <p:nvPr/>
        </p:nvGrpSpPr>
        <p:grpSpPr>
          <a:xfrm>
            <a:off x="0" y="0"/>
            <a:ext cx="12191040" cy="6856920"/>
            <a:chOff x="0" y="0"/>
            <a:chExt cx="12191040" cy="6856920"/>
          </a:xfrm>
        </p:grpSpPr>
        <p:sp>
          <p:nvSpPr>
            <p:cNvPr id="109" name="Rectangle 6"/>
            <p:cNvSpPr/>
            <p:nvPr/>
          </p:nvSpPr>
          <p:spPr>
            <a:xfrm>
              <a:off x="0" y="0"/>
              <a:ext cx="12191040" cy="685692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Ovale 12"/>
            <p:cNvSpPr/>
            <p:nvPr/>
          </p:nvSpPr>
          <p:spPr>
            <a:xfrm>
              <a:off x="0" y="2666880"/>
              <a:ext cx="4190040" cy="41900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1" name="Ovale 14"/>
            <p:cNvSpPr/>
            <p:nvPr/>
          </p:nvSpPr>
          <p:spPr>
            <a:xfrm>
              <a:off x="0" y="2895480"/>
              <a:ext cx="2361240" cy="23612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2" name="Ovale 17"/>
            <p:cNvSpPr/>
            <p:nvPr/>
          </p:nvSpPr>
          <p:spPr>
            <a:xfrm>
              <a:off x="8609040" y="5867280"/>
              <a:ext cx="989640" cy="9896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3" name="Ovale 15"/>
            <p:cNvSpPr/>
            <p:nvPr/>
          </p:nvSpPr>
          <p:spPr>
            <a:xfrm>
              <a:off x="8609040" y="1676520"/>
              <a:ext cx="2818440" cy="28184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4" name="Ovale 16"/>
            <p:cNvSpPr/>
            <p:nvPr/>
          </p:nvSpPr>
          <p:spPr>
            <a:xfrm>
              <a:off x="7999560" y="8640"/>
              <a:ext cx="1599120" cy="159912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5" name="Forme libre 5"/>
            <p:cNvSpPr/>
            <p:nvPr/>
          </p:nvSpPr>
          <p:spPr>
            <a:xfrm rot="21010200">
              <a:off x="8490960" y="1796760"/>
              <a:ext cx="3298320" cy="43992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Forme libre 5"/>
            <p:cNvSpPr/>
            <p:nvPr/>
          </p:nvSpPr>
          <p:spPr>
            <a:xfrm>
              <a:off x="459360" y="1866240"/>
              <a:ext cx="11276640" cy="453276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" name="Forme libre 5"/>
            <p:cNvSpPr/>
            <p:nvPr/>
          </p:nvSpPr>
          <p:spPr>
            <a:xfrm>
              <a:off x="0" y="1440"/>
              <a:ext cx="12191040" cy="685548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8" name="Rectangle 20" hidden="1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9" name="Groupe 8"/>
          <p:cNvGrpSpPr/>
          <p:nvPr/>
        </p:nvGrpSpPr>
        <p:grpSpPr>
          <a:xfrm>
            <a:off x="0" y="0"/>
            <a:ext cx="12191040" cy="6856920"/>
            <a:chOff x="0" y="0"/>
            <a:chExt cx="12191040" cy="6856920"/>
          </a:xfrm>
        </p:grpSpPr>
        <p:sp>
          <p:nvSpPr>
            <p:cNvPr id="120" name="Rectangle 13"/>
            <p:cNvSpPr/>
            <p:nvPr/>
          </p:nvSpPr>
          <p:spPr>
            <a:xfrm>
              <a:off x="0" y="0"/>
              <a:ext cx="12191040" cy="685692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Ovale 16"/>
            <p:cNvSpPr/>
            <p:nvPr/>
          </p:nvSpPr>
          <p:spPr>
            <a:xfrm>
              <a:off x="0" y="2666880"/>
              <a:ext cx="4190040" cy="41900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2" name="Ovale 17"/>
            <p:cNvSpPr/>
            <p:nvPr/>
          </p:nvSpPr>
          <p:spPr>
            <a:xfrm>
              <a:off x="0" y="2895480"/>
              <a:ext cx="2361240" cy="23612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3" name="Ovale 18"/>
            <p:cNvSpPr/>
            <p:nvPr/>
          </p:nvSpPr>
          <p:spPr>
            <a:xfrm>
              <a:off x="8609040" y="5867280"/>
              <a:ext cx="989640" cy="9896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4" name="Ovale 19"/>
            <p:cNvSpPr/>
            <p:nvPr/>
          </p:nvSpPr>
          <p:spPr>
            <a:xfrm>
              <a:off x="8609040" y="1676520"/>
              <a:ext cx="2818440" cy="28184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5" name="Ovale 20"/>
            <p:cNvSpPr/>
            <p:nvPr/>
          </p:nvSpPr>
          <p:spPr>
            <a:xfrm>
              <a:off x="7999560" y="8640"/>
              <a:ext cx="1599120" cy="159912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6" name="Rectangle 10"/>
            <p:cNvSpPr/>
            <p:nvPr/>
          </p:nvSpPr>
          <p:spPr>
            <a:xfrm>
              <a:off x="6172200" y="402120"/>
              <a:ext cx="5595480" cy="6052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7" name="Forme libre 5"/>
            <p:cNvSpPr/>
            <p:nvPr/>
          </p:nvSpPr>
          <p:spPr>
            <a:xfrm rot="15922200">
              <a:off x="4203360" y="1826280"/>
              <a:ext cx="3298320" cy="43992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" name="Forme libre 5"/>
            <p:cNvSpPr/>
            <p:nvPr/>
          </p:nvSpPr>
          <p:spPr>
            <a:xfrm rot="16200000">
              <a:off x="3295080" y="2802600"/>
              <a:ext cx="6052680" cy="1253520"/>
            </a:xfrm>
            <a:custGeom>
              <a:avLst/>
              <a:gdLst/>
              <a:ah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Forme libre 5"/>
            <p:cNvSpPr/>
            <p:nvPr/>
          </p:nvSpPr>
          <p:spPr>
            <a:xfrm>
              <a:off x="0" y="1440"/>
              <a:ext cx="12191040" cy="685548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0" name="Rectangle 15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1" name="PlaceHolder 1"/>
          <p:cNvSpPr>
            <a:spLocks noGrp="1"/>
          </p:cNvSpPr>
          <p:nvPr>
            <p:ph type="ftr" idx="7"/>
          </p:nvPr>
        </p:nvSpPr>
        <p:spPr>
          <a:xfrm>
            <a:off x="561240" y="639180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ldNum" idx="8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lstStyle>
            <a:lvl1pPr algn="ctr">
              <a:lnSpc>
                <a:spcPct val="100000"/>
              </a:lnSpc>
              <a:buNone/>
              <a:defRPr b="0" lang="fr-FR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D2003ADB-9EBE-446D-9388-CAB405CBBFF4}" type="slidenum">
              <a:rPr b="0" lang="fr-FR" sz="2800" spc="-1" strike="noStrike">
                <a:solidFill>
                  <a:srgbClr val="ffffff"/>
                </a:solidFill>
                <a:latin typeface="Century Gothic"/>
              </a:rPr>
              <a:t>&lt;numéro&gt;</a:t>
            </a:fld>
            <a:endParaRPr b="0" lang="fr-FR" sz="2800" spc="-1" strike="noStrike">
              <a:latin typeface="Times New Roman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dt" idx="9"/>
          </p:nvPr>
        </p:nvSpPr>
        <p:spPr>
          <a:xfrm>
            <a:off x="10653120" y="639180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fr-FR" sz="1400" spc="-1" strike="noStrike">
                <a:latin typeface="Times New Roman"/>
              </a:defRPr>
            </a:lvl1pPr>
          </a:lstStyle>
          <a:p>
            <a:r>
              <a:rPr b="0" lang="fr-FR" sz="1400" spc="-1" strike="noStrike">
                <a:latin typeface="Times New Roman"/>
              </a:rPr>
              <a:t>&lt;date/heure&gt;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://localhost:8888/notebooks/OneDrive/Project-main/lib/lib_dll/presentation%20cas%20de%20test.ipynb#" TargetMode="External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://localhost:8888/notebooks/OneDrive/Project-main/preparation_des_donnee/Pr&#233;sentation%20PMC.ipynb" TargetMode="External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://localhost:8888/notebooks/OneDrive/Project-main/Application/presentation%20app.ipynb#PRESNTATION-APPLICATION" TargetMode="External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1379160" y="1095840"/>
            <a:ext cx="8824680" cy="267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5400" spc="-1" strike="noStrike">
                <a:solidFill>
                  <a:srgbClr val="ebebeb"/>
                </a:solidFill>
                <a:latin typeface="Century Gothic"/>
              </a:rPr>
              <a:t>PROJET ANNUEL:</a:t>
            </a:r>
            <a:br>
              <a:rPr sz="5400"/>
            </a:br>
            <a:r>
              <a:rPr b="0" lang="fr-FR" sz="5400" spc="-1" strike="noStrike">
                <a:solidFill>
                  <a:srgbClr val="ebebeb"/>
                </a:solidFill>
                <a:latin typeface="Century Gothic"/>
              </a:rPr>
              <a:t>Prédiction de ballon avec IA</a:t>
            </a:r>
            <a:endParaRPr b="0" lang="fr-FR" sz="5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subTitle"/>
          </p:nvPr>
        </p:nvSpPr>
        <p:spPr>
          <a:xfrm>
            <a:off x="1154880" y="4777560"/>
            <a:ext cx="8824680" cy="86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0000"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 cap="all">
                <a:solidFill>
                  <a:srgbClr val="ef53a5"/>
                </a:solidFill>
                <a:latin typeface="Century Gothic"/>
              </a:rPr>
              <a:t>Victor JOUIN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 cap="all">
                <a:solidFill>
                  <a:srgbClr val="ef53a5"/>
                </a:solidFill>
                <a:latin typeface="Century Gothic"/>
              </a:rPr>
              <a:t>Nassim Barkallah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 cap="all">
                <a:solidFill>
                  <a:srgbClr val="ef53a5"/>
                </a:solidFill>
                <a:latin typeface="Century Gothic"/>
              </a:rPr>
              <a:t>VINCENT CONQ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240" cy="705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Déroulement de la présentation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4680" cy="341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Structure du projet: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Librairie explication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Gestion de la data transformation et traitement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Apprentissage sur les données (PMC) démonstration jupyter avec retour critique sur l'algo utilisé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Application et prédiction via l'application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Vos questions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240" cy="705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Structure du projet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4680" cy="341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Librairie: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Donnée et apprentissage: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Application: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240" cy="705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Structure de la lib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8824680" cy="341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Séparation en plusieurs dossiers: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Code c++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 dll microsoft avec code en python pour tester rapidement les lib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Lib macOS dylib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86" name="ZoneTexte 3"/>
          <p:cNvSpPr/>
          <p:nvPr/>
        </p:nvSpPr>
        <p:spPr>
          <a:xfrm>
            <a:off x="8889120" y="2520000"/>
            <a:ext cx="3303000" cy="94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fr-FR" sz="2800" spc="-1" strike="noStrike">
                <a:solidFill>
                  <a:srgbClr val="404040"/>
                </a:solidFill>
                <a:latin typeface="Century Gothic"/>
                <a:ea typeface="DejaVu Sans"/>
              </a:rPr>
              <a:t>Cas de test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2800" spc="-1" strike="noStrike" u="sng">
                <a:solidFill>
                  <a:srgbClr val="8f8f8f"/>
                </a:solidFill>
                <a:uFillTx/>
                <a:latin typeface="Century Gothic"/>
                <a:ea typeface="DejaVu Sans"/>
                <a:hlinkClick r:id="rId1"/>
              </a:rPr>
              <a:t>Jupyter</a:t>
            </a:r>
            <a:endParaRPr b="0" lang="fr-F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720000" y="900000"/>
            <a:ext cx="3863880" cy="1734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Gestion dataset et traitement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88" name="PlaceHolder 4"/>
          <p:cNvSpPr/>
          <p:nvPr/>
        </p:nvSpPr>
        <p:spPr>
          <a:xfrm>
            <a:off x="900000" y="2704320"/>
            <a:ext cx="3419640" cy="341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8000"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</a:rPr>
              <a:t>Data en plusieurs classes:</a:t>
            </a:r>
            <a:endParaRPr b="0" lang="fr-FR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fr-FR" sz="2200" spc="-1" strike="noStrike">
                <a:solidFill>
                  <a:srgbClr val="ffffff"/>
                </a:solidFill>
                <a:latin typeface="Arial"/>
              </a:rPr>
              <a:t>Ballon de: foot/basket/</a:t>
            </a:r>
            <a:r>
              <a:rPr b="0" lang="fr-FR" sz="2200" spc="-1" strike="noStrike">
                <a:solidFill>
                  <a:srgbClr val="ffffff"/>
                </a:solidFill>
                <a:latin typeface="Century"/>
              </a:rPr>
              <a:t>baseball</a:t>
            </a:r>
            <a:endParaRPr b="0" lang="fr-FR" sz="22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Century Gothic"/>
              </a:rPr>
              <a:t>Traitement renommer et formatage de la taille et du type</a:t>
            </a:r>
            <a:endParaRPr b="0" lang="fr-FR" sz="24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</a:rPr>
              <a:t>Déplacement des données dans les dossiers de train / test</a:t>
            </a:r>
            <a:endParaRPr b="0" lang="fr-F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240" cy="705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Apprentissage sur nos donnée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1154880" y="2603520"/>
            <a:ext cx="3792600" cy="341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Les données sont présente dans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</a:rPr>
              <a:t>Leur dossier train et test on peut alors les traiter et commencé à generer des model 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91" name="ZoneTexte 1"/>
          <p:cNvSpPr/>
          <p:nvPr/>
        </p:nvSpPr>
        <p:spPr>
          <a:xfrm>
            <a:off x="7176240" y="2651400"/>
            <a:ext cx="3303000" cy="94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fr-FR" sz="2800" spc="-1" strike="noStrike">
                <a:solidFill>
                  <a:srgbClr val="404040"/>
                </a:solidFill>
                <a:latin typeface="Century Gothic"/>
                <a:ea typeface="DejaVu Sans"/>
              </a:rPr>
              <a:t>Démonstration </a:t>
            </a:r>
            <a:r>
              <a:rPr b="0" lang="fr-FR" sz="2800" spc="-1" strike="noStrike" u="sng">
                <a:solidFill>
                  <a:srgbClr val="8f8f8f"/>
                </a:solidFill>
                <a:uFillTx/>
                <a:latin typeface="Century Gothic"/>
                <a:ea typeface="DejaVu Sans"/>
                <a:hlinkClick r:id="rId1"/>
              </a:rPr>
              <a:t>Jupyter</a:t>
            </a:r>
            <a:endParaRPr b="0" lang="fr-F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240" cy="70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3600" spc="-1" strike="noStrike">
                <a:solidFill>
                  <a:srgbClr val="ebebeb"/>
                </a:solidFill>
                <a:latin typeface="Century Gothic"/>
              </a:rPr>
              <a:t>Application et fonctionnement de celle-ci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193" name="ZoneTexte 2"/>
          <p:cNvSpPr/>
          <p:nvPr/>
        </p:nvSpPr>
        <p:spPr>
          <a:xfrm>
            <a:off x="7856280" y="3060000"/>
            <a:ext cx="3303000" cy="94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fr-FR" sz="2800" spc="-1" strike="noStrike">
                <a:solidFill>
                  <a:srgbClr val="404040"/>
                </a:solidFill>
                <a:latin typeface="Century Gothic"/>
                <a:ea typeface="DejaVu Sans"/>
              </a:rPr>
              <a:t>Démonstration 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2800" spc="-1" strike="noStrike" u="sng">
                <a:solidFill>
                  <a:srgbClr val="8f8f8f"/>
                </a:solidFill>
                <a:uFillTx/>
                <a:latin typeface="Century Gothic"/>
                <a:ea typeface="DejaVu Sans"/>
                <a:hlinkClick r:id="rId1"/>
              </a:rPr>
              <a:t>Jupyter</a:t>
            </a:r>
            <a:endParaRPr b="0" lang="fr-FR" sz="2800" spc="-1" strike="noStrike">
              <a:latin typeface="Arial"/>
            </a:endParaRPr>
          </a:p>
        </p:txBody>
      </p:sp>
      <p:sp>
        <p:nvSpPr>
          <p:cNvPr id="194" name="Espace réservé du contenu 1"/>
          <p:cNvSpPr/>
          <p:nvPr/>
        </p:nvSpPr>
        <p:spPr>
          <a:xfrm>
            <a:off x="720000" y="2520000"/>
            <a:ext cx="6119280" cy="341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  <a:ea typeface="DejaVu Sans"/>
              </a:rPr>
              <a:t>L’application possèdent 3 parti distinct :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  <a:ea typeface="DejaVu Sans"/>
              </a:rPr>
              <a:t>La parti traitement et prédiction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  <a:ea typeface="DejaVu Sans"/>
              </a:rPr>
              <a:t>La parti chargement d’image</a:t>
            </a:r>
            <a:endParaRPr b="0" lang="fr-FR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fr-FR" sz="1800" spc="-1" strike="noStrike">
                <a:solidFill>
                  <a:srgbClr val="404040"/>
                </a:solidFill>
                <a:latin typeface="Century Gothic"/>
                <a:ea typeface="DejaVu Sans"/>
              </a:rPr>
              <a:t>Et la parti gestion de la navigation et l’architecture de l’application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TF00001243</Template>
  <TotalTime>15</TotalTime>
  <Application>LibreOffice/7.3.2.2$Windows_X86_64 LibreOffice_project/49f2b1bff42cfccbd8f788c8dc32c1c309559be0</Application>
  <AppVersion>15.0000</AppVersion>
  <Words>1</Words>
  <Paragraphs>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2023-07-08T14:46:12Z</dcterms:created>
  <dc:creator/>
  <dc:description/>
  <dc:language>fr-FR</dc:language>
  <cp:lastModifiedBy/>
  <dcterms:modified xsi:type="dcterms:W3CDTF">2023-07-15T08:22:41Z</dcterms:modified>
  <cp:revision>120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Grand écran</vt:lpwstr>
  </property>
  <property fmtid="{D5CDD505-2E9C-101B-9397-08002B2CF9AE}" pid="4" name="Slides">
    <vt:i4>6</vt:i4>
  </property>
</Properties>
</file>